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56" r:id="rId3"/>
    <p:sldId id="345" r:id="rId4"/>
    <p:sldId id="348" r:id="rId5"/>
    <p:sldId id="355" r:id="rId6"/>
    <p:sldId id="337" r:id="rId7"/>
    <p:sldId id="274" r:id="rId8"/>
    <p:sldId id="270" r:id="rId9"/>
    <p:sldId id="357" r:id="rId10"/>
    <p:sldId id="358" r:id="rId11"/>
    <p:sldId id="359" r:id="rId12"/>
    <p:sldId id="360" r:id="rId13"/>
    <p:sldId id="353" r:id="rId14"/>
    <p:sldId id="271" r:id="rId15"/>
    <p:sldId id="293" r:id="rId16"/>
    <p:sldId id="275" r:id="rId17"/>
    <p:sldId id="325" r:id="rId18"/>
    <p:sldId id="344" r:id="rId19"/>
    <p:sldId id="305" r:id="rId20"/>
    <p:sldId id="343" r:id="rId21"/>
    <p:sldId id="338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n Weeth-Feinstein" initials="LWF" lastIdx="1" clrIdx="0"/>
  <p:cmAuthor id="1" name="Matthew Josephs" initials="MJ" lastIdx="1" clrIdx="1">
    <p:extLst>
      <p:ext uri="{19B8F6BF-5375-455C-9EA6-DF929625EA0E}">
        <p15:presenceInfo xmlns:p15="http://schemas.microsoft.com/office/powerpoint/2012/main" userId="S-1-5-21-2070835033-171863384-681445708-22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 autoAdjust="0"/>
    <p:restoredTop sz="92438" autoAdjust="0"/>
  </p:normalViewPr>
  <p:slideViewPr>
    <p:cSldViewPr snapToGrid="0" snapToObjects="1">
      <p:cViewPr varScale="1">
        <p:scale>
          <a:sx n="72" d="100"/>
          <a:sy n="72" d="100"/>
        </p:scale>
        <p:origin x="60" y="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B948A-1326-AD4B-A102-2502D085691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F80A6-89C3-1043-8557-C8BE7681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3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15D31-055F-7B4D-A95B-DB70590646C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F121-D2EF-D047-AFBB-9D36F5A3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7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4F121-D2EF-D047-AFBB-9D36F5A320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0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4F121-D2EF-D047-AFBB-9D36F5A320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0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4F121-D2EF-D047-AFBB-9D36F5A320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9/20/2023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rhoodhomesinvestmentact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ighborhoodhomesinvestmentac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36249" y="2834216"/>
            <a:ext cx="7939617" cy="3383703"/>
          </a:xfrm>
        </p:spPr>
        <p:txBody>
          <a:bodyPr>
            <a:normAutofit/>
          </a:bodyPr>
          <a:lstStyle/>
          <a:p>
            <a:r>
              <a:rPr lang="en-US" sz="2400" i="1" dirty="0">
                <a:latin typeface="Avenir Medium"/>
                <a:cs typeface="Avenir Medium"/>
              </a:rPr>
              <a:t>Reinvest  |  Repopulate  |  revitalize</a:t>
            </a:r>
          </a:p>
          <a:p>
            <a:endParaRPr lang="en-US" sz="2600" dirty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  <a:p>
            <a:endParaRPr lang="en-US" sz="2200" b="0" dirty="0">
              <a:latin typeface="Avenir Book"/>
              <a:cs typeface="Avenir Book"/>
            </a:endParaRPr>
          </a:p>
          <a:p>
            <a:endParaRPr lang="en-US" sz="2200" b="0" dirty="0">
              <a:latin typeface="Avenir Book"/>
              <a:cs typeface="Avenir Book"/>
            </a:endParaRPr>
          </a:p>
          <a:p>
            <a:endParaRPr lang="en-US" sz="2200" cap="none" dirty="0">
              <a:latin typeface="Avenir Book"/>
              <a:cs typeface="Avenir Boo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2996" y="494569"/>
            <a:ext cx="8332204" cy="151869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Avenir Book"/>
                <a:cs typeface="Avenir Book"/>
              </a:rPr>
              <a:t>Neighborhood Homes </a:t>
            </a:r>
            <a:br>
              <a:rPr lang="en-US" sz="4000" b="1" dirty="0">
                <a:latin typeface="Avenir Book"/>
                <a:cs typeface="Avenir Book"/>
              </a:rPr>
            </a:br>
            <a:r>
              <a:rPr lang="en-US" sz="4000" b="1" dirty="0">
                <a:latin typeface="Avenir Book"/>
                <a:cs typeface="Avenir Book"/>
              </a:rPr>
              <a:t>Investment 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9" t="24241" r="23158" b="28475"/>
          <a:stretch/>
        </p:blipFill>
        <p:spPr>
          <a:xfrm>
            <a:off x="3691622" y="3663546"/>
            <a:ext cx="1774749" cy="15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82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Heavy"/>
              </a:rPr>
              <a:t>Eligible Neighborhoods: Erie, PA</a:t>
            </a:r>
            <a:endParaRPr lang="en-US" dirty="0"/>
          </a:p>
        </p:txBody>
      </p:sp>
      <p:pic>
        <p:nvPicPr>
          <p:cNvPr id="4" name="Picture 3" descr="A map of a neighborhood&#10;&#10;Description automatically generated with medium confidence">
            <a:extLst>
              <a:ext uri="{FF2B5EF4-FFF2-40B4-BE49-F238E27FC236}">
                <a16:creationId xmlns:a16="http://schemas.microsoft.com/office/drawing/2014/main" id="{4F7F64F8-B846-3B07-9D2C-E5F16A387F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61" y="1484243"/>
            <a:ext cx="4457877" cy="49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6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Heavy"/>
              </a:rPr>
              <a:t>Eligible Neighborhoods: Buffalo</a:t>
            </a:r>
            <a:endParaRPr lang="en-US" dirty="0"/>
          </a:p>
        </p:txBody>
      </p:sp>
      <p:pic>
        <p:nvPicPr>
          <p:cNvPr id="5" name="Picture 4" descr="A map of a neighborhood&#10;&#10;Description automatically generated with medium confidence">
            <a:extLst>
              <a:ext uri="{FF2B5EF4-FFF2-40B4-BE49-F238E27FC236}">
                <a16:creationId xmlns:a16="http://schemas.microsoft.com/office/drawing/2014/main" id="{26E942E7-3987-47E8-43B1-4BC9DF8A57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4" y="1510747"/>
            <a:ext cx="4080838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9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283-F088-042B-9D26-2740597B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Neighborhoods: Indiana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E441BF-7205-1212-9C4C-77DE10F4E2B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63987" y="1527174"/>
            <a:ext cx="4216026" cy="48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7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venir Heavy"/>
              </a:rPr>
              <a:t>Creating your own Neighborhood Homes Map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0" y="3544477"/>
            <a:ext cx="4012448" cy="3035431"/>
          </a:xfrm>
        </p:spPr>
      </p:pic>
      <p:sp>
        <p:nvSpPr>
          <p:cNvPr id="7" name="Rectangle 6"/>
          <p:cNvSpPr/>
          <p:nvPr/>
        </p:nvSpPr>
        <p:spPr>
          <a:xfrm>
            <a:off x="4501115" y="2644678"/>
            <a:ext cx="44449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  <a:t>Go to </a:t>
            </a:r>
            <a:r>
              <a:rPr lang="en-US" sz="1400" dirty="0">
                <a:solidFill>
                  <a:prstClr val="black"/>
                </a:solidFill>
                <a:latin typeface="Avenir Book"/>
                <a:cs typeface="Avenir Book"/>
                <a:hlinkClick r:id="rId3"/>
              </a:rPr>
              <a:t>n</a:t>
            </a:r>
            <a:r>
              <a:rPr lang="en-US" sz="1400" dirty="0">
                <a:latin typeface="Avenir Book"/>
                <a:hlinkClick r:id="rId3"/>
              </a:rPr>
              <a:t>eighborhoodhomesinvestmentact.org</a:t>
            </a:r>
            <a:endParaRPr lang="en-US" sz="1400" dirty="0">
              <a:latin typeface="Avenir Book"/>
            </a:endParaRPr>
          </a:p>
          <a:p>
            <a:pPr marL="274320" lvl="0" indent="-274320">
              <a:spcAft>
                <a:spcPts val="180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1400" dirty="0">
                <a:latin typeface="Avenir Book"/>
              </a:rPr>
              <a:t>On the home page, scroll and select “Explore Interactive Map”</a:t>
            </a:r>
          </a:p>
          <a:p>
            <a:pPr marL="274320" indent="-274320">
              <a:spcAft>
                <a:spcPts val="180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1400" dirty="0">
                <a:latin typeface="Avenir Book"/>
              </a:rPr>
              <a:t>You will be taken to the Neighborhood Homes map interface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25" y="1350575"/>
            <a:ext cx="4345758" cy="19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4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Avenir Heavy"/>
                <a:cs typeface="Avenir Heavy"/>
              </a:rPr>
              <a:t>Eligible </a:t>
            </a:r>
            <a:r>
              <a:rPr lang="en-US" sz="3200" dirty="0">
                <a:latin typeface="Avenir Heavy"/>
                <a:cs typeface="Avenir Heavy"/>
              </a:rPr>
              <a:t>Home</a:t>
            </a:r>
            <a:r>
              <a:rPr lang="en-US" dirty="0">
                <a:latin typeface="Avenir Heavy"/>
                <a:cs typeface="Avenir Heavy"/>
              </a:rPr>
              <a:t>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670622"/>
            <a:ext cx="8503920" cy="440949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3200" dirty="0">
                <a:latin typeface="Avenir Book"/>
                <a:cs typeface="Avenir Medium"/>
              </a:rPr>
              <a:t>Home Types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Avenir Book"/>
                <a:cs typeface="Avenir Book"/>
              </a:rPr>
              <a:t>Houses with 1-4 units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Avenir Book"/>
                <a:cs typeface="Avenir Book"/>
              </a:rPr>
              <a:t>Condominium units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Avenir Book"/>
                <a:cs typeface="Avenir Book"/>
              </a:rPr>
              <a:t>Cooperative housing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latin typeface="Avenir Book"/>
                <a:cs typeface="Avenir Book"/>
              </a:rPr>
              <a:t>Development Types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Avenir Book"/>
                <a:cs typeface="Avenir Book"/>
              </a:rPr>
              <a:t>New construction for sale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Avenir Book"/>
                <a:cs typeface="Avenir Book"/>
              </a:rPr>
              <a:t>Substantial rehab for sale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Avenir Book"/>
                <a:cs typeface="Avenir Book"/>
              </a:rPr>
              <a:t>Owner-occupied rehabs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98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6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latin typeface="Avenir Heavy"/>
                <a:cs typeface="Avenir Heavy"/>
              </a:rPr>
              <a:t>Eligible Homeowners and Home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670622"/>
            <a:ext cx="8503920" cy="440949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3000" dirty="0">
                <a:latin typeface="Avenir Book"/>
                <a:cs typeface="Avenir Medium"/>
              </a:rPr>
              <a:t>Homeowners with incomes up to 140 percent of the area median family income (MFI).</a:t>
            </a:r>
          </a:p>
          <a:p>
            <a:pPr lvl="1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Avenir Book"/>
                <a:cs typeface="Avenir Medium"/>
              </a:rPr>
              <a:t>100% of MFI for owner-occupied rehabs</a:t>
            </a:r>
            <a:endParaRPr lang="en-US" sz="2500" strike="sngStrike" dirty="0">
              <a:solidFill>
                <a:schemeClr val="tx1"/>
              </a:solidFill>
              <a:highlight>
                <a:srgbClr val="FFFF00"/>
              </a:highlight>
              <a:latin typeface="Avenir Book"/>
              <a:cs typeface="Avenir Medium"/>
            </a:endParaRPr>
          </a:p>
          <a:p>
            <a:pPr>
              <a:spcAft>
                <a:spcPts val="600"/>
              </a:spcAft>
            </a:pPr>
            <a:r>
              <a:rPr lang="en-US" sz="3000" dirty="0">
                <a:latin typeface="Avenir Book"/>
                <a:cs typeface="Avenir Medium"/>
              </a:rPr>
              <a:t>Maximum home price cannot exceed 4 times the area MFI</a:t>
            </a:r>
          </a:p>
          <a:p>
            <a:pPr>
              <a:spcAft>
                <a:spcPts val="600"/>
              </a:spcAft>
            </a:pPr>
            <a:r>
              <a:rPr lang="en-US" sz="3000" u="sng" dirty="0">
                <a:latin typeface="Avenir Book"/>
                <a:cs typeface="Avenir Medium"/>
              </a:rPr>
              <a:t>Example</a:t>
            </a:r>
            <a:r>
              <a:rPr lang="en-US" sz="3000" dirty="0">
                <a:latin typeface="Avenir Book"/>
                <a:cs typeface="Avenir Medium"/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Avenir Book"/>
                <a:cs typeface="Avenir Book"/>
              </a:rPr>
              <a:t>MFI = </a:t>
            </a:r>
            <a:r>
              <a:rPr lang="en-US" sz="2800" dirty="0">
                <a:solidFill>
                  <a:schemeClr val="tx1"/>
                </a:solidFill>
                <a:latin typeface="Avenir Book"/>
              </a:rPr>
              <a:t>$90,000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Avenir Book"/>
              </a:rPr>
              <a:t>Maximum homeowner income = $126,000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Avenir Book"/>
              </a:rPr>
              <a:t>Maximum home price = $360,000</a:t>
            </a:r>
          </a:p>
          <a:p>
            <a:pPr marL="0" indent="0">
              <a:spcAft>
                <a:spcPts val="600"/>
              </a:spcAft>
              <a:buNone/>
            </a:pPr>
            <a:endParaRPr lang="en-US" sz="2800" dirty="0">
              <a:latin typeface="Avenir Book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98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1752" y="6409765"/>
            <a:ext cx="8677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Avenir Oblique"/>
                <a:cs typeface="Avenir Oblique"/>
              </a:rPr>
              <a:t>Source: 2018 </a:t>
            </a:r>
            <a:r>
              <a:rPr lang="en-US" sz="1400" dirty="0" err="1">
                <a:solidFill>
                  <a:srgbClr val="000000"/>
                </a:solidFill>
                <a:latin typeface="Avenir Oblique"/>
                <a:cs typeface="Avenir Oblique"/>
              </a:rPr>
              <a:t>HUDUser</a:t>
            </a:r>
            <a:r>
              <a:rPr lang="en-US" sz="1400" dirty="0">
                <a:solidFill>
                  <a:srgbClr val="000000"/>
                </a:solidFill>
                <a:latin typeface="Avenir Oblique"/>
                <a:cs typeface="Avenir Oblique"/>
              </a:rPr>
              <a:t> Database </a:t>
            </a:r>
          </a:p>
        </p:txBody>
      </p:sp>
    </p:spTree>
    <p:extLst>
      <p:ext uri="{BB962C8B-B14F-4D97-AF65-F5344CB8AC3E}">
        <p14:creationId xmlns:p14="http://schemas.microsoft.com/office/powerpoint/2010/main" val="3951264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latin typeface="Avenir Heavy"/>
                <a:cs typeface="Avenir Heavy"/>
              </a:rPr>
              <a:t>Neighborhood Homes Tax Credit Amount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503683"/>
            <a:ext cx="8503920" cy="457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000" dirty="0">
                <a:latin typeface="Avenir Book"/>
                <a:cs typeface="Avenir Book"/>
              </a:rPr>
              <a:t>For new construction or substantial rehabilitation of homes that are sold, the tax credit covers the gap between development costs and net sales price. The credit is capped at </a:t>
            </a:r>
            <a:r>
              <a:rPr lang="en-US" sz="2000" dirty="0">
                <a:latin typeface="Avenir Book"/>
                <a:cs typeface="Avenir Medium"/>
              </a:rPr>
              <a:t>35% of the </a:t>
            </a:r>
            <a:r>
              <a:rPr lang="en-US" sz="2000" u="sng" dirty="0">
                <a:latin typeface="Avenir Book"/>
                <a:cs typeface="Avenir Medium"/>
              </a:rPr>
              <a:t>lesser</a:t>
            </a:r>
            <a:r>
              <a:rPr lang="en-US" sz="2000" dirty="0">
                <a:latin typeface="Avenir Book"/>
                <a:cs typeface="Avenir Medium"/>
              </a:rPr>
              <a:t> of:  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sz="2000" dirty="0">
                <a:solidFill>
                  <a:schemeClr val="tx1"/>
                </a:solidFill>
                <a:latin typeface="Avenir Book"/>
                <a:cs typeface="Avenir Medium"/>
              </a:rPr>
              <a:t>total development costs </a:t>
            </a:r>
            <a:r>
              <a:rPr lang="en-US" sz="2000" dirty="0">
                <a:solidFill>
                  <a:schemeClr val="tx1"/>
                </a:solidFill>
                <a:latin typeface="Avenir Book"/>
                <a:cs typeface="Avenir Book"/>
              </a:rPr>
              <a:t>(acquisition, demolition, rehab, and construction); </a:t>
            </a:r>
            <a:r>
              <a:rPr lang="en-US" sz="2000" u="sng" dirty="0">
                <a:solidFill>
                  <a:schemeClr val="tx1"/>
                </a:solidFill>
                <a:latin typeface="Avenir Book"/>
                <a:cs typeface="Avenir Book"/>
              </a:rPr>
              <a:t>or</a:t>
            </a:r>
            <a:r>
              <a:rPr lang="en-US" sz="2000" dirty="0">
                <a:solidFill>
                  <a:schemeClr val="tx1"/>
                </a:solidFill>
                <a:latin typeface="Avenir Book"/>
                <a:cs typeface="Avenir Book"/>
              </a:rPr>
              <a:t> 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sz="2000" dirty="0">
                <a:solidFill>
                  <a:schemeClr val="tx1"/>
                </a:solidFill>
                <a:latin typeface="Avenir Book"/>
                <a:cs typeface="Avenir Book"/>
              </a:rPr>
              <a:t>80% of national median sales price for new homes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000" dirty="0">
                <a:latin typeface="Avenir Book"/>
              </a:rPr>
              <a:t>For rehabilitation of owner-occupied homes, the tax credit amount is 50% of eligible costs, capped at $50,000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000" dirty="0">
                <a:latin typeface="Avenir Book"/>
                <a:cs typeface="Avenir Medium"/>
              </a:rPr>
              <a:t>$20,000 minimum rehab</a:t>
            </a:r>
            <a:r>
              <a:rPr lang="en-US" sz="2000" dirty="0">
                <a:latin typeface="Avenir Book"/>
                <a:cs typeface="Avenir Book"/>
              </a:rPr>
              <a:t> per unit, adjusted for inflation </a:t>
            </a:r>
          </a:p>
        </p:txBody>
      </p:sp>
    </p:spTree>
    <p:extLst>
      <p:ext uri="{BB962C8B-B14F-4D97-AF65-F5344CB8AC3E}">
        <p14:creationId xmlns:p14="http://schemas.microsoft.com/office/powerpoint/2010/main" val="68958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latin typeface="Avenir Heavy"/>
                <a:cs typeface="Avenir Heavy"/>
              </a:rPr>
              <a:t>Claiming the Neighborhood Homes Tax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727200"/>
            <a:ext cx="8503920" cy="455768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000"/>
              </a:spcAft>
            </a:pPr>
            <a:r>
              <a:rPr lang="en-US" sz="2800" dirty="0">
                <a:latin typeface="Avenir Book"/>
                <a:cs typeface="Avenir Medium"/>
              </a:rPr>
              <a:t>Neighborhood Homes credits are claimed when a home is completed</a:t>
            </a:r>
            <a:r>
              <a:rPr lang="en-US" sz="2800" dirty="0">
                <a:latin typeface="Avenir Book"/>
                <a:cs typeface="Avenir Book"/>
              </a:rPr>
              <a:t>, inspected, and occupied by an eligible owner.</a:t>
            </a:r>
          </a:p>
          <a:p>
            <a:pPr>
              <a:spcAft>
                <a:spcPts val="3000"/>
              </a:spcAft>
            </a:pPr>
            <a:r>
              <a:rPr lang="en-US" sz="2800" dirty="0">
                <a:latin typeface="Avenir Book"/>
                <a:cs typeface="Avenir Book"/>
              </a:rPr>
              <a:t>Unlike other credits, there is not a lengthy compliance period where investors may be subject to recapture.</a:t>
            </a:r>
          </a:p>
          <a:p>
            <a:pPr>
              <a:spcAft>
                <a:spcPts val="3000"/>
              </a:spcAft>
            </a:pPr>
            <a:r>
              <a:rPr lang="en-US" sz="2800" dirty="0">
                <a:latin typeface="Avenir Book"/>
                <a:cs typeface="Avenir Book"/>
              </a:rPr>
              <a:t>If the home resells within five years of purchase, the homeowner must pay a declining percentage of the gain to the state for re-use on Neighborhood Homes eligible projects (50% in year 1…</a:t>
            </a:r>
            <a:r>
              <a:rPr lang="en-US" sz="2800" dirty="0">
                <a:latin typeface="Avenir Book"/>
                <a:cs typeface="Calibri" panose="020F0502020204030204" pitchFamily="34" charset="0"/>
              </a:rPr>
              <a:t>10% in year 5)</a:t>
            </a:r>
            <a:endParaRPr lang="en-US" sz="2800" dirty="0">
              <a:latin typeface="Avenir Book"/>
              <a:cs typeface="Avenir Book"/>
            </a:endParaRPr>
          </a:p>
          <a:p>
            <a:pPr>
              <a:spcAft>
                <a:spcPts val="3000"/>
              </a:spcAft>
            </a:pPr>
            <a:endParaRPr lang="en-US" sz="2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87399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CCAD-23F3-49A9-A143-200FD426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venir Heavy"/>
              </a:rPr>
              <a:t>Protecting Against Gentrification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46F4C-8510-44A2-82CA-349FC47FBFB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venir Book"/>
              </a:rPr>
              <a:t>Eligible neighborhoods have median home values below the area median</a:t>
            </a:r>
          </a:p>
          <a:p>
            <a:r>
              <a:rPr lang="en-US" sz="2800" dirty="0">
                <a:latin typeface="Avenir Book"/>
              </a:rPr>
              <a:t>Eligible homeowner income is limited to 140% of MFI</a:t>
            </a:r>
          </a:p>
          <a:p>
            <a:r>
              <a:rPr lang="en-US" sz="2800" dirty="0">
                <a:latin typeface="Avenir Book"/>
              </a:rPr>
              <a:t>Home sales prices are limited to 4X MFI</a:t>
            </a:r>
          </a:p>
          <a:p>
            <a:r>
              <a:rPr lang="en-US" sz="2800" dirty="0">
                <a:latin typeface="Avenir Book"/>
              </a:rPr>
              <a:t>Eligible basis for tax credits is limited to 80% of the national median new home price</a:t>
            </a:r>
          </a:p>
          <a:p>
            <a:r>
              <a:rPr lang="en-US" sz="2800" dirty="0">
                <a:latin typeface="Avenir Book"/>
              </a:rPr>
              <a:t>States must consider impact on existing residents as a selection criteria</a:t>
            </a:r>
          </a:p>
        </p:txBody>
      </p:sp>
    </p:spTree>
    <p:extLst>
      <p:ext uri="{BB962C8B-B14F-4D97-AF65-F5344CB8AC3E}">
        <p14:creationId xmlns:p14="http://schemas.microsoft.com/office/powerpoint/2010/main" val="10612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49" y="228600"/>
            <a:ext cx="8693576" cy="758952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Avenir Heavy"/>
                <a:cs typeface="Avenir Heavy"/>
              </a:rPr>
              <a:t>Financing Example: </a:t>
            </a:r>
            <a:r>
              <a:rPr lang="en-US" sz="3200" dirty="0">
                <a:solidFill>
                  <a:srgbClr val="D16349"/>
                </a:solidFill>
                <a:latin typeface="Avenir Heavy"/>
                <a:cs typeface="Avenir Heavy"/>
              </a:rPr>
              <a:t>New Construction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657730"/>
              </p:ext>
            </p:extLst>
          </p:nvPr>
        </p:nvGraphicFramePr>
        <p:xfrm>
          <a:off x="301625" y="1764576"/>
          <a:ext cx="8504238" cy="4010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Land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$  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Construction Costs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Avenir Book"/>
                          <a:cs typeface="Avenir Book"/>
                        </a:rPr>
                        <a:t>  </a:t>
                      </a:r>
                      <a:r>
                        <a:rPr lang="en-US" sz="2400" u="sng" dirty="0">
                          <a:latin typeface="Avenir Book"/>
                          <a:cs typeface="Avenir Book"/>
                        </a:rPr>
                        <a:t>250,000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8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venir Book"/>
                          <a:cs typeface="Avenir Book"/>
                        </a:rPr>
                        <a:t>Total Development Cost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venir Book"/>
                          <a:cs typeface="Avenir Book"/>
                        </a:rPr>
                        <a:t>$300,000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  Less: Sales Price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none" dirty="0">
                          <a:latin typeface="Avenir Book"/>
                          <a:cs typeface="Avenir Book"/>
                        </a:rPr>
                        <a:t> (</a:t>
                      </a:r>
                      <a:r>
                        <a:rPr lang="en-US" sz="2400" u="sng" dirty="0">
                          <a:latin typeface="Avenir Book"/>
                          <a:cs typeface="Avenir Book"/>
                        </a:rPr>
                        <a:t>240,000</a:t>
                      </a:r>
                      <a:r>
                        <a:rPr lang="en-US" sz="2400" dirty="0">
                          <a:latin typeface="Avenir Book"/>
                          <a:cs typeface="Avenir Book"/>
                        </a:rPr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  Gap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$  60,000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Maximum NHIA Tax Credit (35% of $300,000)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venir Book"/>
                          <a:cs typeface="Avenir Book"/>
                        </a:rPr>
                        <a:t>$105,000</a:t>
                      </a:r>
                      <a:endParaRPr lang="en-US" sz="240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58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Medium"/>
                          <a:cs typeface="Avenir Medium"/>
                        </a:rPr>
                        <a:t>NHIA Tax Credit Allowed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Medium"/>
                          <a:cs typeface="Avenir Medium"/>
                        </a:rPr>
                        <a:t> $  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71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5983" y="385703"/>
            <a:ext cx="7038857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venir Heavy"/>
                <a:cs typeface="Avenir Heavy"/>
              </a:rPr>
              <a:t>Neighborhood Homes Coalition</a:t>
            </a:r>
            <a:endParaRPr sz="1600" b="1" i="1" dirty="0">
              <a:highlight>
                <a:srgbClr val="FFFF00"/>
              </a:highlight>
              <a:latin typeface="Avenir Heavy"/>
              <a:cs typeface="Avenir Heav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6" y="1516913"/>
            <a:ext cx="6115050" cy="48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5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08" y="228600"/>
            <a:ext cx="8854289" cy="758952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Avenir Heavy"/>
                <a:cs typeface="Avenir Heavy"/>
              </a:rPr>
              <a:t> Financing Example: </a:t>
            </a:r>
            <a:r>
              <a:rPr lang="en-US" sz="3200" dirty="0">
                <a:solidFill>
                  <a:srgbClr val="D16349"/>
                </a:solidFill>
                <a:latin typeface="Avenir Heavy"/>
                <a:cs typeface="Avenir Heavy"/>
              </a:rPr>
              <a:t>Rehabilitation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504849"/>
              </p:ext>
            </p:extLst>
          </p:nvPr>
        </p:nvGraphicFramePr>
        <p:xfrm>
          <a:off x="307819" y="1764576"/>
          <a:ext cx="8492150" cy="399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5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1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Land/building</a:t>
                      </a:r>
                      <a:r>
                        <a:rPr lang="en-US" sz="2400" baseline="0" dirty="0">
                          <a:latin typeface="Avenir Book"/>
                          <a:cs typeface="Avenir Book"/>
                        </a:rPr>
                        <a:t> acquisition</a:t>
                      </a:r>
                      <a:endParaRPr lang="en-US" sz="240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</a:rPr>
                        <a:t>  $  75,000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21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Rehabilitation</a:t>
                      </a:r>
                      <a:endParaRPr lang="en-US" sz="2400" i="1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>
                          <a:latin typeface="Avenir Book"/>
                        </a:rPr>
                        <a:t>    125,000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214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venir Book"/>
                          <a:cs typeface="Avenir Book"/>
                        </a:rPr>
                        <a:t>Total Development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</a:rPr>
                        <a:t>  $200,000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21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  Less:</a:t>
                      </a:r>
                      <a:r>
                        <a:rPr lang="en-US" sz="2400" baseline="0" dirty="0">
                          <a:latin typeface="Avenir Book"/>
                          <a:cs typeface="Avenir Book"/>
                        </a:rPr>
                        <a:t> Sales Price</a:t>
                      </a:r>
                      <a:endParaRPr lang="en-US" sz="2400" i="1" dirty="0">
                        <a:latin typeface="Avenir Book"/>
                        <a:cs typeface="Avenir Book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</a:rPr>
                        <a:t> </a:t>
                      </a:r>
                      <a:r>
                        <a:rPr lang="en-US" sz="2400" u="sng" dirty="0">
                          <a:latin typeface="Avenir Book"/>
                        </a:rPr>
                        <a:t>($160,000)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21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  Gap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</a:rPr>
                        <a:t> $   40,000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658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Maximum Tax</a:t>
                      </a:r>
                      <a:r>
                        <a:rPr lang="en-US" sz="2400" baseline="0" dirty="0">
                          <a:latin typeface="Avenir Book"/>
                          <a:cs typeface="Avenir Book"/>
                        </a:rPr>
                        <a:t> Credit</a:t>
                      </a:r>
                      <a:r>
                        <a:rPr lang="en-US" sz="2400" dirty="0">
                          <a:latin typeface="Avenir Book"/>
                          <a:cs typeface="Avenir Book"/>
                        </a:rPr>
                        <a:t> (35% of   </a:t>
                      </a:r>
                      <a:r>
                        <a:rPr lang="en-US" sz="2400" dirty="0">
                          <a:latin typeface="Avenir Book"/>
                        </a:rPr>
                        <a:t>$200,000)</a:t>
                      </a:r>
                      <a:endParaRPr lang="en-US" sz="240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</a:rPr>
                        <a:t>  $  70,500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214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Book"/>
                          <a:cs typeface="Avenir Book"/>
                        </a:rPr>
                        <a:t> Tax Credit Allowed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Book"/>
                          <a:cs typeface="Avenir Book"/>
                        </a:rPr>
                        <a:t>   $  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416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55" y="228600"/>
            <a:ext cx="8917664" cy="758952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Avenir Heavy"/>
                <a:cs typeface="Avenir Heavy"/>
              </a:rPr>
              <a:t> Financing Example: </a:t>
            </a:r>
            <a:r>
              <a:rPr lang="en-US" sz="3200" dirty="0">
                <a:solidFill>
                  <a:srgbClr val="D16349"/>
                </a:solidFill>
                <a:latin typeface="Avenir Heavy"/>
                <a:cs typeface="Avenir Heavy"/>
              </a:rPr>
              <a:t>Homeowner Rehabilitation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262510"/>
              </p:ext>
            </p:extLst>
          </p:nvPr>
        </p:nvGraphicFramePr>
        <p:xfrm>
          <a:off x="353085" y="1764576"/>
          <a:ext cx="8452778" cy="2512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9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7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75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Rehabilitation</a:t>
                      </a:r>
                      <a:r>
                        <a:rPr lang="en-US" sz="2400" baseline="0" dirty="0">
                          <a:latin typeface="Avenir Book"/>
                          <a:cs typeface="Avenir Book"/>
                        </a:rPr>
                        <a:t> cost</a:t>
                      </a:r>
                      <a:endParaRPr lang="en-US" sz="2400" i="1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none" dirty="0">
                          <a:latin typeface="Avenir Book"/>
                          <a:cs typeface="Avenir Book"/>
                        </a:rPr>
                        <a:t>  $60,000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756">
                <a:tc>
                  <a:txBody>
                    <a:bodyPr/>
                    <a:lstStyle/>
                    <a:p>
                      <a:r>
                        <a:rPr lang="en-US" sz="2400" strike="noStrike" dirty="0">
                          <a:solidFill>
                            <a:schemeClr val="tx1"/>
                          </a:solidFill>
                          <a:latin typeface="Avenir Book"/>
                          <a:cs typeface="Avenir Book"/>
                        </a:rPr>
                        <a:t>Tax</a:t>
                      </a:r>
                      <a:r>
                        <a:rPr lang="en-US" sz="2400" dirty="0">
                          <a:latin typeface="Avenir Book"/>
                          <a:cs typeface="Avenir Book"/>
                        </a:rPr>
                        <a:t> credit used as borrower </a:t>
                      </a:r>
                      <a:r>
                        <a:rPr lang="en-US" sz="2400" dirty="0">
                          <a:latin typeface="Avenir Book"/>
                        </a:rPr>
                        <a:t>discount</a:t>
                      </a:r>
                      <a:r>
                        <a:rPr lang="en-US" sz="2400" dirty="0">
                          <a:latin typeface="Avenir Book"/>
                          <a:cs typeface="Avenir Book"/>
                        </a:rPr>
                        <a:t> (50% of $60,000)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  $30,000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75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Other sources (e.g., </a:t>
                      </a:r>
                      <a:r>
                        <a:rPr lang="en-US" sz="2400">
                          <a:latin typeface="Avenir Book"/>
                          <a:cs typeface="Avenir Book"/>
                        </a:rPr>
                        <a:t>loan proceeds, </a:t>
                      </a:r>
                      <a:r>
                        <a:rPr lang="en-US" sz="2400" dirty="0">
                          <a:latin typeface="Avenir Book"/>
                          <a:cs typeface="Avenir Book"/>
                        </a:rPr>
                        <a:t>homeowner equity</a:t>
                      </a:r>
                      <a:r>
                        <a:rPr lang="en-US" sz="2400">
                          <a:latin typeface="Avenir Book"/>
                          <a:cs typeface="Avenir Book"/>
                        </a:rPr>
                        <a:t>, grants)</a:t>
                      </a:r>
                      <a:endParaRPr lang="en-US" sz="240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en-US" sz="2400" baseline="0" dirty="0">
                          <a:latin typeface="Avenir Book"/>
                          <a:cs typeface="Avenir Book"/>
                        </a:rPr>
                        <a:t>  $30,000</a:t>
                      </a:r>
                      <a:endParaRPr lang="en-US" sz="240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988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3"/>
                </a:solidFill>
                <a:latin typeface="Avenir Heavy"/>
                <a:cs typeface="Avenir Heavy"/>
              </a:rPr>
              <a:t>  Neighborhood Homes Projected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752600"/>
            <a:ext cx="8503920" cy="41656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Avenir Book"/>
                <a:cs typeface="Avenir Book"/>
              </a:rPr>
              <a:t>Outcomes </a:t>
            </a:r>
            <a:r>
              <a:rPr lang="en-US" sz="2800" dirty="0">
                <a:latin typeface="Avenir Book"/>
              </a:rPr>
              <a:t>over 10 years</a:t>
            </a:r>
            <a:endParaRPr lang="en-US" sz="2800" dirty="0">
              <a:latin typeface="Avenir Book"/>
              <a:cs typeface="Avenir Book"/>
            </a:endParaRP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Avenir Book"/>
              </a:rPr>
              <a:t>500,000 homes built or rehabilitated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Avenir Book"/>
              </a:rPr>
              <a:t>$125 billion of total development activity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Avenir Book"/>
              </a:rPr>
              <a:t>861,000 jobs in the construction and related industries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Avenir Book"/>
              </a:rPr>
              <a:t>$56 billion in wages and salaries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Avenir Book"/>
              </a:rPr>
              <a:t>$26 billion in federal tax revenues and fees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Avenir Book"/>
              </a:rPr>
              <a:t>$12 billion in state and local tax revenues and fees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venir Book"/>
              </a:rPr>
              <a:t>R</a:t>
            </a:r>
            <a:r>
              <a:rPr lang="en-US" sz="2800" dirty="0">
                <a:latin typeface="Avenir Book"/>
                <a:cs typeface="Avenir Book"/>
              </a:rPr>
              <a:t>eduction of blight and vacant properties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Avenir Book"/>
                <a:cs typeface="Avenir Book"/>
              </a:rPr>
              <a:t>Homeownership opportunities and asset-building for wide range of households</a:t>
            </a:r>
          </a:p>
        </p:txBody>
      </p:sp>
    </p:spTree>
    <p:extLst>
      <p:ext uri="{BB962C8B-B14F-4D97-AF65-F5344CB8AC3E}">
        <p14:creationId xmlns:p14="http://schemas.microsoft.com/office/powerpoint/2010/main" val="1338170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venir Heavy"/>
                <a:cs typeface="Avenir Heavy"/>
              </a:rPr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43463"/>
            <a:ext cx="8503920" cy="4719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Avenir Book"/>
                <a:cs typeface="Avenir Book"/>
              </a:rPr>
              <a:t>For more information about the</a:t>
            </a:r>
            <a:r>
              <a:rPr lang="en-US" sz="2800" dirty="0">
                <a:solidFill>
                  <a:srgbClr val="FF0000"/>
                </a:solidFill>
                <a:latin typeface="Avenir Book"/>
                <a:cs typeface="Avenir Book"/>
              </a:rPr>
              <a:t> </a:t>
            </a:r>
            <a:r>
              <a:rPr lang="en-US" sz="2800" dirty="0">
                <a:latin typeface="Avenir Book"/>
                <a:cs typeface="Avenir Book"/>
              </a:rPr>
              <a:t>Neighborhood Homes proposal and coalition advocacy efforts, please visit our website:</a:t>
            </a:r>
          </a:p>
          <a:p>
            <a:pPr marL="0" indent="0">
              <a:buNone/>
            </a:pPr>
            <a:endParaRPr lang="en-US" sz="2000" dirty="0">
              <a:latin typeface="Avenir Book"/>
              <a:cs typeface="Avenir Book"/>
            </a:endParaRPr>
          </a:p>
          <a:p>
            <a:pPr marL="0" indent="0" algn="ctr">
              <a:buNone/>
            </a:pPr>
            <a:r>
              <a:rPr lang="en-US" sz="2400" spc="300" dirty="0">
                <a:latin typeface="Avenir Book"/>
                <a:cs typeface="Avenir Book"/>
                <a:hlinkClick r:id="rId2"/>
              </a:rPr>
              <a:t>www.neighborhoodhomesinvestmentact.org</a:t>
            </a:r>
            <a:endParaRPr lang="en-US" sz="2400" spc="300" dirty="0">
              <a:latin typeface="Avenir Book"/>
              <a:cs typeface="Avenir Book"/>
            </a:endParaRPr>
          </a:p>
          <a:p>
            <a:pPr marL="0" indent="0" algn="ctr">
              <a:buNone/>
            </a:pPr>
            <a:endParaRPr lang="en-US" sz="2400" spc="300" dirty="0">
              <a:latin typeface="Avenir Book"/>
              <a:cs typeface="Avenir Book"/>
            </a:endParaRPr>
          </a:p>
          <a:p>
            <a:pPr marL="0" indent="0" algn="ctr">
              <a:buNone/>
            </a:pPr>
            <a:endParaRPr lang="en-US" spc="300" dirty="0">
              <a:latin typeface="Avenir Book"/>
              <a:cs typeface="Avenir Book"/>
            </a:endParaRPr>
          </a:p>
          <a:p>
            <a:pPr marL="0" indent="0" algn="ctr">
              <a:buNone/>
            </a:pPr>
            <a:endParaRPr lang="en-US" sz="2800" dirty="0">
              <a:latin typeface="Avenir Medium"/>
              <a:cs typeface="Avenir Medium"/>
            </a:endParaRPr>
          </a:p>
          <a:p>
            <a:pPr marL="0" indent="0" algn="ctr">
              <a:buNone/>
            </a:pPr>
            <a:endParaRPr lang="en-US" sz="2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89020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venir Heavy"/>
                <a:cs typeface="Calibri" panose="020F0502020204030204" pitchFamily="34" charset="0"/>
              </a:rPr>
              <a:t>What Problem Are We Trying to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dirty="0">
              <a:latin typeface="Avenir Book"/>
              <a:cs typeface="Calibri" panose="020F0502020204030204" pitchFamily="34" charset="0"/>
            </a:endParaRPr>
          </a:p>
          <a:p>
            <a:r>
              <a:rPr lang="en-US" sz="2000" dirty="0">
                <a:latin typeface="Avenir Book"/>
                <a:cs typeface="Calibri" panose="020F0502020204030204" pitchFamily="34" charset="0"/>
              </a:rPr>
              <a:t>Every state has neighborhoods with homes in poor condition and property values too low to support new construction or substantial renovation. The lack of move-in ready homes makes it difficult to attract or retain homebuyers, causing property values to decline.</a:t>
            </a:r>
          </a:p>
          <a:p>
            <a:endParaRPr lang="en-US" sz="2000" dirty="0">
              <a:latin typeface="Avenir Book"/>
              <a:cs typeface="Calibri" panose="020F0502020204030204" pitchFamily="34" charset="0"/>
            </a:endParaRPr>
          </a:p>
          <a:p>
            <a:r>
              <a:rPr lang="en-US" sz="2000" dirty="0">
                <a:latin typeface="Avenir Book"/>
                <a:cs typeface="Calibri" panose="020F0502020204030204" pitchFamily="34" charset="0"/>
              </a:rPr>
              <a:t>101 million of the 135 million housing units in the US are in buildings with four or fewer units.</a:t>
            </a:r>
          </a:p>
          <a:p>
            <a:pPr marL="0" indent="0">
              <a:buNone/>
            </a:pPr>
            <a:endParaRPr lang="en-US" sz="2000" dirty="0">
              <a:latin typeface="Avenir Book"/>
              <a:cs typeface="Calibri" panose="020F0502020204030204" pitchFamily="34" charset="0"/>
            </a:endParaRPr>
          </a:p>
          <a:p>
            <a:r>
              <a:rPr lang="en-US" sz="2000" dirty="0">
                <a:latin typeface="Avenir Book"/>
                <a:cs typeface="Calibri" panose="020F0502020204030204" pitchFamily="34" charset="0"/>
              </a:rPr>
              <a:t>40% of U.S. housing stock is at least 50 years old.</a:t>
            </a:r>
          </a:p>
          <a:p>
            <a:endParaRPr lang="en-US" sz="2000" dirty="0">
              <a:latin typeface="Avenir Book"/>
              <a:cs typeface="Calibri" panose="020F0502020204030204" pitchFamily="34" charset="0"/>
            </a:endParaRPr>
          </a:p>
          <a:p>
            <a:r>
              <a:rPr lang="en-US" sz="2000" dirty="0">
                <a:latin typeface="Avenir Book"/>
                <a:cs typeface="Calibri" panose="020F0502020204030204" pitchFamily="34" charset="0"/>
              </a:rPr>
              <a:t>The lack of supply of move-in ready homes is a particular challenge for first time homebuyers who struggle to find suitable properties to purchase.</a:t>
            </a:r>
          </a:p>
          <a:p>
            <a:pPr marL="0" indent="0">
              <a:buNone/>
            </a:pPr>
            <a:r>
              <a:rPr lang="en-US" sz="2000" dirty="0">
                <a:latin typeface="Avenir Book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526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latin typeface="Avenir Heavy"/>
                <a:cs typeface="Calibri" panose="020F0502020204030204" pitchFamily="34" charset="0"/>
              </a:rPr>
              <a:t>What Are We Proposing?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34905"/>
            <a:ext cx="8503920" cy="490962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Avenir Book"/>
                <a:cs typeface="Avenir Book"/>
              </a:rPr>
              <a:t>Neighborhood Homes Investment Act 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600" dirty="0">
                <a:solidFill>
                  <a:schemeClr val="tx1"/>
                </a:solidFill>
                <a:latin typeface="Avenir Medium"/>
                <a:cs typeface="Avenir Medium"/>
              </a:rPr>
              <a:t>S. 657 (118</a:t>
            </a:r>
            <a:r>
              <a:rPr lang="en-US" sz="2600" baseline="30000" dirty="0">
                <a:solidFill>
                  <a:schemeClr val="tx1"/>
                </a:solidFill>
                <a:latin typeface="Avenir Medium"/>
                <a:cs typeface="Avenir Medium"/>
              </a:rPr>
              <a:t>th</a:t>
            </a:r>
            <a:r>
              <a:rPr lang="en-US" sz="2600" dirty="0">
                <a:solidFill>
                  <a:schemeClr val="tx1"/>
                </a:solidFill>
                <a:latin typeface="Avenir Medium"/>
                <a:cs typeface="Avenir Medium"/>
              </a:rPr>
              <a:t> Congress)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Avenir Medium"/>
                <a:cs typeface="Avenir Medium"/>
              </a:rPr>
              <a:t>Introduced by Senators Ben Cardin (D-MD), Todd Young (R-IN), Ron Wyden (D-OR), Jerry Moran (R-KS), and Sherrod Brown (D-OH)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solidFill>
                  <a:schemeClr val="tx1"/>
                </a:solidFill>
                <a:latin typeface="Avenir Medium"/>
                <a:cs typeface="Avenir Medium"/>
              </a:rPr>
              <a:t>H.R. 3940 (118</a:t>
            </a:r>
            <a:r>
              <a:rPr lang="en-US" sz="3000" baseline="30000" dirty="0">
                <a:solidFill>
                  <a:schemeClr val="tx1"/>
                </a:solidFill>
                <a:latin typeface="Avenir Medium"/>
                <a:cs typeface="Avenir Medium"/>
              </a:rPr>
              <a:t>th</a:t>
            </a:r>
            <a:r>
              <a:rPr lang="en-US" sz="3000" dirty="0">
                <a:solidFill>
                  <a:schemeClr val="tx1"/>
                </a:solidFill>
                <a:latin typeface="Avenir Medium"/>
                <a:cs typeface="Avenir Medium"/>
              </a:rPr>
              <a:t> Congress)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Avenir Medium"/>
                <a:cs typeface="Avenir Medium"/>
              </a:rPr>
              <a:t>Introduced by Representatives Kelly (R-PA) and Higgins (D-NY), Claudia Tenney (R-NY), Dan Kildee (D-MI, Randy Feenstra (R-IA), and Dwight Evans (D-PA)</a:t>
            </a:r>
            <a:endParaRPr lang="en-US" sz="2400" strike="sngStrike" dirty="0">
              <a:highlight>
                <a:srgbClr val="FFFF00"/>
              </a:highlight>
              <a:latin typeface="Avenir Medium"/>
              <a:cs typeface="Avenir Medium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</a:pPr>
            <a:endParaRPr lang="en-US" sz="2400" strike="sngStrike" dirty="0">
              <a:highlight>
                <a:srgbClr val="FFFF00"/>
              </a:highlight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0364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latin typeface="Avenir Heavy"/>
                <a:cs typeface="Avenir Heavy"/>
              </a:rPr>
              <a:t>What Are We Proposing?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24179"/>
            <a:ext cx="8503920" cy="445028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Avenir Book"/>
                <a:cs typeface="Avenir Book"/>
              </a:rPr>
              <a:t>Neighborhood Homes Investment Act </a:t>
            </a:r>
            <a:endParaRPr lang="en-US" sz="2800" dirty="0">
              <a:solidFill>
                <a:srgbClr val="FF0000"/>
              </a:solidFill>
              <a:latin typeface="Avenir Book"/>
              <a:cs typeface="Avenir Book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Avenir Book"/>
                <a:cs typeface="Avenir Medium"/>
              </a:rPr>
              <a:t>A new federal tax credit </a:t>
            </a:r>
            <a:r>
              <a:rPr lang="en-US" sz="2400" dirty="0">
                <a:solidFill>
                  <a:schemeClr val="tx1"/>
                </a:solidFill>
                <a:latin typeface="Avenir Book"/>
                <a:cs typeface="Avenir Book"/>
              </a:rPr>
              <a:t>to attract capital to build and rehabilitate 500,000 owner-occupied homes in distressed urban, suburban and rural neighborhoods over the next decade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Avenir Book"/>
                <a:cs typeface="Avenir Book"/>
              </a:rPr>
              <a:t>No other federal tax incentive addresses a key problem: development costs exceed market values for owner-occupied homes in distressed neighborhoods. Neighborhood Homes</a:t>
            </a:r>
            <a:r>
              <a:rPr lang="en-US" sz="2400" dirty="0">
                <a:solidFill>
                  <a:srgbClr val="FF0000"/>
                </a:solidFill>
                <a:latin typeface="Avenir Book"/>
                <a:cs typeface="Avenir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venir Book"/>
                <a:cs typeface="Avenir Book"/>
              </a:rPr>
              <a:t>complements but does not duplicate: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Avenir Book"/>
                <a:cs typeface="Avenir Book"/>
              </a:rPr>
              <a:t>Tax-exempt mortgage bonds: reduce monthly payments, not development cost gaps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Avenir Book"/>
                <a:cs typeface="Avenir Book"/>
              </a:rPr>
              <a:t>Low Income Housing Tax Credits: for rentals, not homeownership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Avenir Book"/>
                <a:cs typeface="Avenir Book"/>
              </a:rPr>
              <a:t>Opportunity Zones and New Markets Tax Credits: not designed to fill the valuation gap on homeownership</a:t>
            </a:r>
          </a:p>
        </p:txBody>
      </p:sp>
    </p:spTree>
    <p:extLst>
      <p:ext uri="{BB962C8B-B14F-4D97-AF65-F5344CB8AC3E}">
        <p14:creationId xmlns:p14="http://schemas.microsoft.com/office/powerpoint/2010/main" val="127691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venir Heavy"/>
                <a:cs typeface="Avenir Heavy"/>
              </a:rPr>
              <a:t>Source of Neighborhood Homes Tax Credits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06071"/>
            <a:ext cx="8503920" cy="48588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900" dirty="0">
                <a:latin typeface="Avenir Book"/>
                <a:cs typeface="Avenir Book"/>
              </a:rPr>
              <a:t>States allocated tax credits based on population;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Avenir Book"/>
                <a:cs typeface="Avenir Book"/>
              </a:rPr>
              <a:t>$7 per capita, with a small state minimum of $9 million. 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900" dirty="0">
                <a:latin typeface="Avenir Book"/>
                <a:cs typeface="Avenir Book"/>
              </a:rPr>
              <a:t>Nationwide total: &gt;$</a:t>
            </a:r>
            <a:r>
              <a:rPr lang="en-US" sz="2900" dirty="0">
                <a:latin typeface="Avenir Book"/>
              </a:rPr>
              <a:t>2 billion a year, adjusted for inflation </a:t>
            </a:r>
            <a:endParaRPr lang="en-US" sz="2900" dirty="0">
              <a:solidFill>
                <a:schemeClr val="tx1"/>
              </a:solidFill>
              <a:highlight>
                <a:srgbClr val="FFFF00"/>
              </a:highlight>
              <a:latin typeface="Avenir Book"/>
              <a:cs typeface="Avenir Book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900" dirty="0">
                <a:latin typeface="Avenir Book"/>
                <a:cs typeface="Avenir Book"/>
              </a:rPr>
              <a:t>State housing finance agencies likely to be the program administrators.</a:t>
            </a:r>
          </a:p>
        </p:txBody>
      </p:sp>
    </p:spTree>
    <p:extLst>
      <p:ext uri="{BB962C8B-B14F-4D97-AF65-F5344CB8AC3E}">
        <p14:creationId xmlns:p14="http://schemas.microsoft.com/office/powerpoint/2010/main" val="170053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latin typeface="Avenir Heavy"/>
                <a:cs typeface="Avenir Heavy"/>
              </a:rPr>
              <a:t>How Would Neighborhood Homes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470855"/>
            <a:ext cx="8503920" cy="478926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venir Book"/>
                <a:cs typeface="Avenir Book"/>
              </a:rPr>
              <a:t>States write allocation plans with selection criteria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300" dirty="0">
                <a:latin typeface="Avenir Book"/>
                <a:cs typeface="Avenir Book"/>
              </a:rPr>
              <a:t>Criteria include: (1) neighborhood need; (2) impact on neighborhood stability/revitalization and residents; (3) project sponsor capability and track record; (4) likely long-term ownership results; (5) any other state criteria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300" dirty="0">
                <a:latin typeface="Avenir Book"/>
                <a:cs typeface="Avenir Book"/>
              </a:rPr>
              <a:t>States set standards for construction cost and quality and developer fees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venir Book"/>
                <a:cs typeface="Avenir Book"/>
              </a:rPr>
              <a:t>States make allocations to Neighborhood Homes sponsors</a:t>
            </a:r>
            <a:endParaRPr lang="en-US" sz="2800" dirty="0">
              <a:highlight>
                <a:srgbClr val="FFFF00"/>
              </a:highlight>
              <a:latin typeface="Avenir Book"/>
              <a:cs typeface="Avenir Book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Avenir Book"/>
                <a:cs typeface="Avenir Book"/>
              </a:rPr>
              <a:t>Could include developers, investors, lenders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venir Book"/>
                <a:cs typeface="Avenir Book"/>
              </a:rPr>
              <a:t>Neighborhood Homes </a:t>
            </a:r>
            <a:r>
              <a:rPr lang="en-US" sz="2800" dirty="0">
                <a:latin typeface="Avenir Book"/>
              </a:rPr>
              <a:t>sponsors</a:t>
            </a:r>
            <a:r>
              <a:rPr lang="en-US" dirty="0">
                <a:latin typeface="Avenir Book"/>
              </a:rPr>
              <a:t> </a:t>
            </a:r>
            <a:r>
              <a:rPr lang="en-US" sz="2800" dirty="0">
                <a:latin typeface="Avenir Book"/>
                <a:cs typeface="Avenir Book"/>
              </a:rPr>
              <a:t>use allocation to raise equity capital from investors and build/rehab homes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venir Book"/>
                <a:cs typeface="Avenir Book"/>
              </a:rPr>
              <a:t>Investors can claim credits once the home is occupied by an eligible homeowner</a:t>
            </a:r>
          </a:p>
        </p:txBody>
      </p:sp>
    </p:spTree>
    <p:extLst>
      <p:ext uri="{BB962C8B-B14F-4D97-AF65-F5344CB8AC3E}">
        <p14:creationId xmlns:p14="http://schemas.microsoft.com/office/powerpoint/2010/main" val="204821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latin typeface="Avenir Heavy"/>
                <a:cs typeface="Avenir Heavy"/>
              </a:rPr>
              <a:t>Eligible Neighborhoods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4002" y="1703530"/>
            <a:ext cx="8402150" cy="461578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latin typeface="Avenir Book"/>
                <a:cs typeface="Calibri" panose="020F0502020204030204" pitchFamily="34" charset="0"/>
              </a:rPr>
              <a:t>Eligible census tracts must meet these three criteria: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Avenir Book"/>
                <a:cs typeface="Calibri" panose="020F0502020204030204" pitchFamily="34" charset="0"/>
              </a:rPr>
              <a:t>Poverty rate at least 130% of area poverty rate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Avenir Book"/>
                <a:cs typeface="Calibri" panose="020F0502020204030204" pitchFamily="34" charset="0"/>
              </a:rPr>
              <a:t>Median family income less than 80% of area median income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Avenir Book"/>
                <a:cs typeface="Calibri" panose="020F0502020204030204" pitchFamily="34" charset="0"/>
              </a:rPr>
              <a:t>Median home value less than 100% of area median home value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Avenir Book"/>
                <a:cs typeface="Calibri" panose="020F0502020204030204" pitchFamily="34" charset="0"/>
              </a:rPr>
              <a:t>Additional census tracts eligible in high poverty cities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  <a:latin typeface="Avenir Book"/>
                <a:cs typeface="Calibri" panose="020F0502020204030204" pitchFamily="34" charset="0"/>
              </a:rPr>
              <a:t>States may develop additional criteria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0" dirty="0">
              <a:solidFill>
                <a:schemeClr val="tx1"/>
              </a:solidFill>
              <a:latin typeface="Avenir Book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latin typeface="Avenir Book"/>
                <a:cs typeface="Calibri" panose="020F0502020204030204" pitchFamily="34" charset="0"/>
              </a:rPr>
              <a:t>Covers approximately 20% of all census tracts; 25% of non-metro tracts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latin typeface="Avenir Book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latin typeface="Avenir Book"/>
                <a:cs typeface="Calibri" panose="020F0502020204030204" pitchFamily="34" charset="0"/>
              </a:rPr>
              <a:t>Up to 20% of allocations may be provided to: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Avenir Book"/>
                <a:cs typeface="Calibri" panose="020F0502020204030204" pitchFamily="34" charset="0"/>
              </a:rPr>
              <a:t>certain additional non-metro census tracts,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Avenir Book"/>
                <a:cs typeface="Calibri" panose="020F0502020204030204" pitchFamily="34" charset="0"/>
              </a:rPr>
              <a:t>owner-occupied rehabs in certain gentrifying census tracts</a:t>
            </a:r>
            <a:r>
              <a:rPr lang="en-US" sz="8000" dirty="0">
                <a:solidFill>
                  <a:schemeClr val="tx1"/>
                </a:solidFill>
                <a:latin typeface="Avenir Book"/>
              </a:rPr>
              <a:t>, </a:t>
            </a:r>
            <a:r>
              <a:rPr lang="en-US" sz="8000" dirty="0">
                <a:solidFill>
                  <a:schemeClr val="tx1"/>
                </a:solidFill>
                <a:latin typeface="Avenir Book"/>
                <a:cs typeface="Calibri" panose="020F0502020204030204" pitchFamily="34" charset="0"/>
              </a:rPr>
              <a:t>and</a:t>
            </a:r>
            <a:r>
              <a:rPr lang="en-US" sz="8000" dirty="0">
                <a:solidFill>
                  <a:schemeClr val="tx1"/>
                </a:solidFill>
                <a:latin typeface="Avenir Book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Avenir Book"/>
              </a:rPr>
              <a:t>co</a:t>
            </a:r>
            <a:r>
              <a:rPr lang="en-US" sz="8000" dirty="0">
                <a:solidFill>
                  <a:schemeClr val="tx1"/>
                </a:solidFill>
                <a:latin typeface="Avenir Book"/>
                <a:cs typeface="Calibri" panose="020F0502020204030204" pitchFamily="34" charset="0"/>
              </a:rPr>
              <a:t>mmunities impacted by natural disaster, as well as certain homes with crumbling foundations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5600" dirty="0">
              <a:latin typeface="Avenir Book"/>
              <a:cs typeface="Calibri" panose="020F0502020204030204" pitchFamily="34" charset="0"/>
            </a:endParaRPr>
          </a:p>
          <a:p>
            <a:pPr lvl="1">
              <a:spcAft>
                <a:spcPts val="1800"/>
              </a:spcAft>
            </a:pPr>
            <a:endParaRPr lang="en-US" sz="2400" b="1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780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11015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venir Heavy"/>
              </a:rPr>
              <a:t>Eligible Neighborhoods: Baltimore</a:t>
            </a:r>
            <a:endParaRPr lang="en-US" sz="1600" b="1" dirty="0">
              <a:solidFill>
                <a:srgbClr val="FF0000"/>
              </a:solidFill>
              <a:highlight>
                <a:srgbClr val="FFFF00"/>
              </a:highlight>
              <a:latin typeface="Avenir Heavy"/>
            </a:endParaRPr>
          </a:p>
        </p:txBody>
      </p:sp>
      <p:pic>
        <p:nvPicPr>
          <p:cNvPr id="5" name="Picture 4" descr="A map of a neighborhood&#10;&#10;Description automatically generated with low confidence">
            <a:extLst>
              <a:ext uri="{FF2B5EF4-FFF2-40B4-BE49-F238E27FC236}">
                <a16:creationId xmlns:a16="http://schemas.microsoft.com/office/drawing/2014/main" id="{28F1E163-3DC9-D1BE-508F-85246AABCB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54" y="1510748"/>
            <a:ext cx="4259721" cy="49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5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15292</TotalTime>
  <Words>1227</Words>
  <Application>Microsoft Office PowerPoint</Application>
  <PresentationFormat>On-screen Show (4:3)</PresentationFormat>
  <Paragraphs>156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Avenir Book</vt:lpstr>
      <vt:lpstr>Avenir Heavy</vt:lpstr>
      <vt:lpstr>Avenir Medium</vt:lpstr>
      <vt:lpstr>Avenir Oblique</vt:lpstr>
      <vt:lpstr>Calibri</vt:lpstr>
      <vt:lpstr>Georgia</vt:lpstr>
      <vt:lpstr>Wingdings</vt:lpstr>
      <vt:lpstr>Wingdings 2</vt:lpstr>
      <vt:lpstr>Civic</vt:lpstr>
      <vt:lpstr>Neighborhood Homes  Investment Act</vt:lpstr>
      <vt:lpstr>Neighborhood Homes Coalition</vt:lpstr>
      <vt:lpstr>What Problem Are We Trying to Solve?</vt:lpstr>
      <vt:lpstr>What Are We Proposing?</vt:lpstr>
      <vt:lpstr>What Are We Proposing?</vt:lpstr>
      <vt:lpstr>Source of Neighborhood Homes Tax Credits </vt:lpstr>
      <vt:lpstr>How Would Neighborhood Homes Work?</vt:lpstr>
      <vt:lpstr>Eligible Neighborhoods</vt:lpstr>
      <vt:lpstr>Eligible Neighborhoods: Baltimore</vt:lpstr>
      <vt:lpstr>Eligible Neighborhoods: Erie, PA</vt:lpstr>
      <vt:lpstr>Eligible Neighborhoods: Buffalo</vt:lpstr>
      <vt:lpstr>Eligible Neighborhoods: Indiana</vt:lpstr>
      <vt:lpstr>Creating your own Neighborhood Homes Map</vt:lpstr>
      <vt:lpstr>Eligible Home Types</vt:lpstr>
      <vt:lpstr>Eligible Homeowners and Home Prices</vt:lpstr>
      <vt:lpstr>Neighborhood Homes Tax Credit Amount</vt:lpstr>
      <vt:lpstr>Claiming the Neighborhood Homes Tax Credit</vt:lpstr>
      <vt:lpstr>Protecting Against Gentrification</vt:lpstr>
      <vt:lpstr>Financing Example: New Construction</vt:lpstr>
      <vt:lpstr> Financing Example: Rehabilitation</vt:lpstr>
      <vt:lpstr> Financing Example: Homeowner Rehabilitation</vt:lpstr>
      <vt:lpstr>  Neighborhood Homes Projected Outcomes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Homes Tax Credit</dc:title>
  <dc:creator>Andy</dc:creator>
  <cp:lastModifiedBy>Buzz Roberts</cp:lastModifiedBy>
  <cp:revision>416</cp:revision>
  <cp:lastPrinted>2020-08-21T15:11:46Z</cp:lastPrinted>
  <dcterms:created xsi:type="dcterms:W3CDTF">2016-12-07T21:30:39Z</dcterms:created>
  <dcterms:modified xsi:type="dcterms:W3CDTF">2023-09-20T18:08:00Z</dcterms:modified>
</cp:coreProperties>
</file>